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  <p:sldMasterId id="2147483682" r:id="rId6"/>
  </p:sldMasterIdLst>
  <p:notesMasterIdLst>
    <p:notesMasterId r:id="rId11"/>
  </p:notesMasterIdLst>
  <p:handoutMasterIdLst>
    <p:handoutMasterId r:id="rId12"/>
  </p:handoutMasterIdLst>
  <p:sldIdLst>
    <p:sldId id="256" r:id="rId7"/>
    <p:sldId id="307" r:id="rId8"/>
    <p:sldId id="259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syBee" initials="BB" lastIdx="1" clrIdx="0">
    <p:extLst>
      <p:ext uri="{19B8F6BF-5375-455C-9EA6-DF929625EA0E}">
        <p15:presenceInfo xmlns:p15="http://schemas.microsoft.com/office/powerpoint/2012/main" userId="BusyBe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18" autoAdjust="0"/>
    <p:restoredTop sz="95366" autoAdjust="0"/>
  </p:normalViewPr>
  <p:slideViewPr>
    <p:cSldViewPr>
      <p:cViewPr varScale="1">
        <p:scale>
          <a:sx n="64" d="100"/>
          <a:sy n="64" d="100"/>
        </p:scale>
        <p:origin x="14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rah%20Maleni\Downloads\Africa%20Rising%20Bulletin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/>
              <a:t>Targets and Scaling-out strategies and uptake</a:t>
            </a:r>
            <a:r>
              <a:rPr lang="en-GB" sz="2000" b="1" baseline="0" dirty="0"/>
              <a:t> of technologies</a:t>
            </a:r>
            <a:endParaRPr lang="en-GB" sz="20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Z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gapDepth val="55"/>
        <c:shape val="box"/>
        <c:axId val="502117256"/>
        <c:axId val="502117648"/>
        <c:axId val="0"/>
      </c:bar3DChart>
      <c:catAx>
        <c:axId val="502117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502117648"/>
        <c:crosses val="autoZero"/>
        <c:auto val="1"/>
        <c:lblAlgn val="ctr"/>
        <c:lblOffset val="100"/>
        <c:noMultiLvlLbl val="0"/>
      </c:catAx>
      <c:valAx>
        <c:axId val="5021176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dirty="0"/>
                  <a:t>% of farmers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T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50211725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86314606889644452"/>
          <c:y val="0.35091404199475068"/>
          <c:w val="0.12755586890757289"/>
          <c:h val="0.290991469816272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TZ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0.26964</cdr:x>
      <cdr:y>0</cdr:y>
    </cdr:from>
    <cdr:to>
      <cdr:x>0.79034</cdr:x>
      <cdr:y>0.16667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09769" y="0"/>
          <a:ext cx="4267270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2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702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0911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dirty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2824095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112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00129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A625E-F61E-422C-83E2-A4AD650C7DE9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9/12/2021</a:t>
            </a:fld>
            <a:endParaRPr lang="en-US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AE11C-E16E-4E76-B5D8-16B4E8DF7900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781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1524000"/>
            <a:ext cx="8229600" cy="4419600"/>
          </a:xfrm>
          <a:prstGeom prst="rect">
            <a:avLst/>
          </a:prstGeom>
        </p:spPr>
        <p:txBody>
          <a:bodyPr/>
          <a:lstStyle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81764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67D1E52-6230-439A-A76E-D8C7F85747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A5B49EF-4362-44F3-BFCF-1F20FB7EC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57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289A8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1524000"/>
            <a:ext cx="8229600" cy="4419600"/>
          </a:xfrm>
        </p:spPr>
        <p:txBody>
          <a:bodyPr/>
          <a:lstStyle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0666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81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67390" y="1447800"/>
            <a:ext cx="8181975" cy="1143000"/>
          </a:xfrm>
        </p:spPr>
        <p:txBody>
          <a:bodyPr/>
          <a:lstStyle/>
          <a:p>
            <a:pPr algn="l"/>
            <a:r>
              <a:rPr lang="en-US" sz="2800" b="1" dirty="0">
                <a:solidFill>
                  <a:srgbClr val="00B0F0"/>
                </a:solidFill>
              </a:rPr>
              <a:t>Sub-activity 5.2.2.2: </a:t>
            </a:r>
            <a:r>
              <a:rPr lang="en-GB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Support the Ministry of Agriculture and NGO Extension in scaling CA systems in Eastern Zambia and Malawi</a:t>
            </a:r>
            <a:endParaRPr lang="en-US" sz="2800" b="1" dirty="0"/>
          </a:p>
        </p:txBody>
      </p:sp>
      <p:pic>
        <p:nvPicPr>
          <p:cNvPr id="9" name="Picture 8" descr="A large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93E76D25-F6C5-4CBF-9B89-12561182F5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55" b="10001"/>
          <a:stretch/>
        </p:blipFill>
        <p:spPr>
          <a:xfrm>
            <a:off x="152400" y="2786976"/>
            <a:ext cx="8458200" cy="408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4999668"/>
              </p:ext>
            </p:extLst>
          </p:nvPr>
        </p:nvGraphicFramePr>
        <p:xfrm>
          <a:off x="304800" y="1524000"/>
          <a:ext cx="8195256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436271"/>
              </p:ext>
            </p:extLst>
          </p:nvPr>
        </p:nvGraphicFramePr>
        <p:xfrm>
          <a:off x="457199" y="2133601"/>
          <a:ext cx="8153401" cy="3004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3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8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67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199">
                <a:tc>
                  <a:txBody>
                    <a:bodyPr/>
                    <a:lstStyle/>
                    <a:p>
                      <a:pPr marL="0" marR="0" algn="l"/>
                      <a:r>
                        <a:rPr lang="en-GB" sz="2400" dirty="0">
                          <a:effectLst/>
                        </a:rPr>
                        <a:t>Target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GB" sz="2400" dirty="0">
                          <a:effectLst/>
                        </a:rPr>
                        <a:t>Target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GB" sz="2400" dirty="0">
                          <a:effectLst/>
                        </a:rPr>
                        <a:t>Achieved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GB" sz="2400" dirty="0">
                          <a:effectLst/>
                        </a:rPr>
                        <a:t>%achieved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91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Total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2200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2287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103%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91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Women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550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938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170%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1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Men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1650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1349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82%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67" marR="6106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1486" y="5286195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ZW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Scaling strategies: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ZW" sz="2000" dirty="0">
                <a:solidFill>
                  <a:prstClr val="black"/>
                </a:solidFill>
                <a:latin typeface="Calibri"/>
              </a:rPr>
              <a:t>Field days and demonstrations</a:t>
            </a:r>
            <a:endParaRPr kumimoji="0" lang="en-Z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Radio breeze, Radio Maria in Zambia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Road show in Malawi south &amp; Zambia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E5E06-CB9C-4A14-BFE9-5F19653C9FA1}"/>
              </a:ext>
            </a:extLst>
          </p:cNvPr>
          <p:cNvSpPr txBox="1"/>
          <p:nvPr/>
        </p:nvSpPr>
        <p:spPr>
          <a:xfrm>
            <a:off x="2819400" y="1154668"/>
            <a:ext cx="45769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W" sz="3200" b="1" dirty="0"/>
              <a:t>Targets for scaling 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819978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38697AC-898C-4691-99A2-C2A63B3F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792657"/>
              </p:ext>
            </p:extLst>
          </p:nvPr>
        </p:nvGraphicFramePr>
        <p:xfrm>
          <a:off x="326395" y="2514601"/>
          <a:ext cx="8817605" cy="2802480"/>
        </p:xfrm>
        <a:graphic>
          <a:graphicData uri="http://schemas.openxmlformats.org/drawingml/2006/table">
            <a:tbl>
              <a:tblPr firstRow="1" firstCol="1" bandRow="1"/>
              <a:tblGrid>
                <a:gridCol w="241045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509098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898057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4811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2021).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1058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data submitted to M&amp;E/IFPRI for upload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on beneficiary numbers was submitted – we are in communication with Daniel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696550"/>
                  </a:ext>
                </a:extLst>
              </a:tr>
              <a:tr h="105871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(Continue working with scaling partners under the 1CGIAR)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7260015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94C1377-920E-4745-AB51-21B1348D3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32466"/>
            <a:ext cx="79651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sz="2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Sub-activity </a:t>
            </a:r>
            <a:r>
              <a:rPr lang="en-US" altLang="ja-JP" sz="2400" b="1" dirty="0">
                <a:solidFill>
                  <a:srgbClr val="00B0F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5.2.2.2: </a:t>
            </a:r>
            <a:r>
              <a:rPr lang="en-GB" sz="2400" b="1" dirty="0">
                <a:cs typeface="Calibri" panose="020F0502020204030204" pitchFamily="34" charset="0"/>
              </a:rPr>
              <a:t>Support to scaling</a:t>
            </a:r>
            <a:endParaRPr lang="en-GB" altLang="ja-JP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486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elements/1.1/"/>
    <ds:schemaRef ds:uri="http://purl.org/dc/dcmitype/"/>
    <ds:schemaRef ds:uri="9f5e9607-a28b-487e-b093-da60e75ee10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11168</TotalTime>
  <Words>135</Words>
  <Application>Microsoft Office PowerPoint</Application>
  <PresentationFormat>On-screen Show (4:3)</PresentationFormat>
  <Paragraphs>33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Gill Sans</vt:lpstr>
      <vt:lpstr>Palatino Linotype</vt:lpstr>
      <vt:lpstr>Times New Roman</vt:lpstr>
      <vt:lpstr>Wingdings</vt:lpstr>
      <vt:lpstr>Africa RISING presentation_template</vt:lpstr>
      <vt:lpstr>1_Custom Design</vt:lpstr>
      <vt:lpstr>AfricaRISING_presentation_template_Global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133</cp:revision>
  <cp:lastPrinted>2011-10-06T11:45:23Z</cp:lastPrinted>
  <dcterms:created xsi:type="dcterms:W3CDTF">2020-07-17T08:59:01Z</dcterms:created>
  <dcterms:modified xsi:type="dcterms:W3CDTF">2021-09-12T16:13:57Z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